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9"/>
  </p:notesMasterIdLst>
  <p:handoutMasterIdLst>
    <p:handoutMasterId r:id="rId20"/>
  </p:handoutMasterIdLst>
  <p:sldIdLst>
    <p:sldId id="381" r:id="rId5"/>
    <p:sldId id="387" r:id="rId6"/>
    <p:sldId id="386" r:id="rId7"/>
    <p:sldId id="388" r:id="rId8"/>
    <p:sldId id="410" r:id="rId9"/>
    <p:sldId id="399" r:id="rId10"/>
    <p:sldId id="411" r:id="rId11"/>
    <p:sldId id="413" r:id="rId12"/>
    <p:sldId id="403" r:id="rId13"/>
    <p:sldId id="404" r:id="rId14"/>
    <p:sldId id="405" r:id="rId15"/>
    <p:sldId id="408" r:id="rId16"/>
    <p:sldId id="394" r:id="rId17"/>
    <p:sldId id="395" r:id="rId1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107" d="100"/>
          <a:sy n="107" d="100"/>
        </p:scale>
        <p:origin x="49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23/06/2024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3" name="Imagen 2">
            <a:extLst>
              <a:ext uri="{FF2B5EF4-FFF2-40B4-BE49-F238E27FC236}">
                <a16:creationId xmlns:a16="http://schemas.microsoft.com/office/drawing/2014/main" id="{11A19F6A-9E34-0554-6F81-6D502E3A8F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a:off x="1045959" y="1848678"/>
            <a:ext cx="0" cy="2193905"/>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a:off x="4614275" y="1848678"/>
            <a:ext cx="0" cy="2212089"/>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1702775" y="40425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1989485" y="523397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1989485" y="484855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679783" y="293397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679783" y="2548556"/>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5076404" y="295304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5076404" y="2586870"/>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1621139"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4532639" y="3901425"/>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cxnSp>
        <p:nvCxnSpPr>
          <p:cNvPr id="4" name="Conector recto 3">
            <a:extLst>
              <a:ext uri="{FF2B5EF4-FFF2-40B4-BE49-F238E27FC236}">
                <a16:creationId xmlns:a16="http://schemas.microsoft.com/office/drawing/2014/main" id="{28CC06AD-A96E-1786-A340-027BA7AADD66}"/>
              </a:ext>
            </a:extLst>
          </p:cNvPr>
          <p:cNvCxnSpPr>
            <a:cxnSpLocks/>
          </p:cNvCxnSpPr>
          <p:nvPr userDrawn="1"/>
        </p:nvCxnSpPr>
        <p:spPr>
          <a:xfrm flipH="1">
            <a:off x="7129875" y="40397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Marcador de texto 29">
            <a:extLst>
              <a:ext uri="{FF2B5EF4-FFF2-40B4-BE49-F238E27FC236}">
                <a16:creationId xmlns:a16="http://schemas.microsoft.com/office/drawing/2014/main" id="{B11C39CA-836E-8726-B805-70A20296D1C2}"/>
              </a:ext>
            </a:extLst>
          </p:cNvPr>
          <p:cNvSpPr>
            <a:spLocks noGrp="1"/>
          </p:cNvSpPr>
          <p:nvPr>
            <p:ph type="body" sz="quarter" idx="36" hasCustomPrompt="1"/>
          </p:nvPr>
        </p:nvSpPr>
        <p:spPr>
          <a:xfrm>
            <a:off x="7433309" y="5230195"/>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6" name="Marcador de texto 29">
            <a:extLst>
              <a:ext uri="{FF2B5EF4-FFF2-40B4-BE49-F238E27FC236}">
                <a16:creationId xmlns:a16="http://schemas.microsoft.com/office/drawing/2014/main" id="{1C2E5840-8B87-312E-2C56-758B4D1136F9}"/>
              </a:ext>
            </a:extLst>
          </p:cNvPr>
          <p:cNvSpPr>
            <a:spLocks noGrp="1"/>
          </p:cNvSpPr>
          <p:nvPr>
            <p:ph type="body" sz="quarter" idx="37" hasCustomPrompt="1"/>
          </p:nvPr>
        </p:nvSpPr>
        <p:spPr>
          <a:xfrm>
            <a:off x="7433309" y="4844775"/>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7" name="Rectángulo 6">
            <a:extLst>
              <a:ext uri="{FF2B5EF4-FFF2-40B4-BE49-F238E27FC236}">
                <a16:creationId xmlns:a16="http://schemas.microsoft.com/office/drawing/2014/main" id="{7C22204E-9DCB-6462-82E0-34782B89AE7D}"/>
              </a:ext>
            </a:extLst>
          </p:cNvPr>
          <p:cNvSpPr/>
          <p:nvPr userDrawn="1"/>
        </p:nvSpPr>
        <p:spPr>
          <a:xfrm>
            <a:off x="7048239" y="3889170"/>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9" name="Conector recto 8">
            <a:extLst>
              <a:ext uri="{FF2B5EF4-FFF2-40B4-BE49-F238E27FC236}">
                <a16:creationId xmlns:a16="http://schemas.microsoft.com/office/drawing/2014/main" id="{FC6DCEFC-F181-3F96-2821-5D1C1220DD63}"/>
              </a:ext>
            </a:extLst>
          </p:cNvPr>
          <p:cNvCxnSpPr>
            <a:cxnSpLocks/>
          </p:cNvCxnSpPr>
          <p:nvPr userDrawn="1"/>
        </p:nvCxnSpPr>
        <p:spPr>
          <a:xfrm>
            <a:off x="9433235" y="1837903"/>
            <a:ext cx="0" cy="2193905"/>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849CD4E0-D189-1989-B51E-81C27504BB89}"/>
              </a:ext>
            </a:extLst>
          </p:cNvPr>
          <p:cNvSpPr/>
          <p:nvPr userDrawn="1"/>
        </p:nvSpPr>
        <p:spPr>
          <a:xfrm>
            <a:off x="9351599" y="3872466"/>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1611108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2" name="Imagen 1">
            <a:extLst>
              <a:ext uri="{FF2B5EF4-FFF2-40B4-BE49-F238E27FC236}">
                <a16:creationId xmlns:a16="http://schemas.microsoft.com/office/drawing/2014/main" id="{1E1A036B-55CD-03B0-322A-5B942F30C112}"/>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3180522" y="526774"/>
            <a:ext cx="8678104" cy="3657600"/>
          </a:xfrm>
          <a:prstGeom prst="rect">
            <a:avLst/>
          </a:prstGeom>
        </p:spPr>
        <p:txBody>
          <a:bodyPr vert="horz" lIns="0" tIns="0" rIns="0" bIns="0" rtlCol="0" anchor="b" anchorCtr="0">
            <a:normAutofit fontScale="92500" lnSpcReduction="20000"/>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0"/>
            <a:r>
              <a:rPr lang="es-ES" dirty="0"/>
              <a:t>Capacitación digital y sostenibilidad en el ámbito del transporte y </a:t>
            </a:r>
            <a:r>
              <a:rPr lang="es-ES"/>
              <a:t>la movilidad </a:t>
            </a:r>
            <a:endParaRPr lang="es-ES" dirty="0"/>
          </a:p>
          <a:p>
            <a:pPr algn="r" rtl="0"/>
            <a:endParaRPr lang="es-ES" dirty="0"/>
          </a:p>
          <a:p>
            <a:pPr algn="r"/>
            <a:r>
              <a:rPr lang="es-ES" sz="2100" b="0" dirty="0">
                <a:latin typeface="+mn-lt"/>
                <a:ea typeface="+mn-ea"/>
                <a:cs typeface="+mn-cs"/>
              </a:rPr>
              <a:t>AF01, Experto Profesional en Competencias digitales para el sector de la movilidad y transporte</a:t>
            </a:r>
          </a:p>
          <a:p>
            <a:pPr algn="r"/>
            <a:endParaRPr lang="es-ES" sz="2100" b="0" dirty="0">
              <a:latin typeface="+mn-lt"/>
              <a:ea typeface="+mn-ea"/>
              <a:cs typeface="+mn-cs"/>
            </a:endParaRPr>
          </a:p>
          <a:p>
            <a:pPr algn="r"/>
            <a:r>
              <a:rPr lang="es-ES" sz="2100" b="0" dirty="0">
                <a:latin typeface="+mn-lt"/>
                <a:ea typeface="+mn-ea"/>
                <a:cs typeface="+mn-cs"/>
              </a:rPr>
              <a:t>AF02, Experto Profesional en Tecnologías y herramientas claves para la transformación digital en el sector del transporte, movilidad y logística</a:t>
            </a:r>
          </a:p>
          <a:p>
            <a:pPr algn="r"/>
            <a:endParaRPr lang="es-ES" sz="2100" b="0" dirty="0">
              <a:latin typeface="+mn-lt"/>
              <a:ea typeface="+mn-ea"/>
              <a:cs typeface="+mn-cs"/>
            </a:endParaRPr>
          </a:p>
          <a:p>
            <a:pPr algn="r"/>
            <a:r>
              <a:rPr lang="es-ES" sz="2100" b="0" dirty="0">
                <a:latin typeface="+mn-lt"/>
                <a:ea typeface="+mn-ea"/>
                <a:cs typeface="+mn-cs"/>
              </a:rPr>
              <a:t>AF03, Experto Profesional en Digitalización sostenible en el sector transporte, movilidad, logística e infraestructuras vinculadas. Automatización, marketing y aplicación</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endParaRPr lang="es-ES" dirty="0"/>
          </a:p>
          <a:p>
            <a:pPr algn="r" rtl="0"/>
            <a:r>
              <a:rPr lang="es-ES" dirty="0"/>
              <a:t>2023-2025  </a:t>
            </a:r>
          </a:p>
          <a:p>
            <a:pPr algn="r" rtl="0"/>
            <a:r>
              <a:rPr lang="es-ES" dirty="0"/>
              <a:t>UNED – Ministerio de Transportes y Movilidad Sostenible</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4">
            <a:extLst>
              <a:ext uri="{FF2B5EF4-FFF2-40B4-BE49-F238E27FC236}">
                <a16:creationId xmlns:a16="http://schemas.microsoft.com/office/drawing/2014/main" id="{B0A55871-C4AD-02C3-9B53-89CD5AB5DB8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submódulos/semanas.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algn="l"/>
            <a:r>
              <a:rPr lang="es-ES" sz="1800" dirty="0">
                <a:solidFill>
                  <a:srgbClr val="002060"/>
                </a:solidFill>
              </a:rPr>
              <a:t>La actividad tiene los siguientes recursos didácticos: Página web, material multimedia, guía didáctica y curso virtual (</a:t>
            </a:r>
            <a:r>
              <a:rPr lang="es-ES" sz="1800" dirty="0" err="1">
                <a:solidFill>
                  <a:srgbClr val="002060"/>
                </a:solidFill>
              </a:rPr>
              <a:t>aLF</a:t>
            </a:r>
            <a:r>
              <a:rPr lang="es-ES" sz="1800" dirty="0">
                <a:solidFill>
                  <a:srgbClr val="002060"/>
                </a:solidFill>
              </a:rPr>
              <a:t>)</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a:t>
            </a:r>
          </a:p>
        </p:txBody>
      </p:sp>
      <p:sp>
        <p:nvSpPr>
          <p:cNvPr id="5" name="Marcador de pie de página 4">
            <a:extLst>
              <a:ext uri="{FF2B5EF4-FFF2-40B4-BE49-F238E27FC236}">
                <a16:creationId xmlns:a16="http://schemas.microsoft.com/office/drawing/2014/main" id="{7B66C12B-DA4A-5925-2A20-D2284DE05A1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submódulo/semana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submódulo/semana</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4">
            <a:extLst>
              <a:ext uri="{FF2B5EF4-FFF2-40B4-BE49-F238E27FC236}">
                <a16:creationId xmlns:a16="http://schemas.microsoft.com/office/drawing/2014/main" id="{CA597A18-4DF2-39CC-3A4D-1B6A233A32B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22438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Cada curso de Experto Profesional se divide en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lgn="l">
              <a:buNone/>
            </a:pPr>
            <a:r>
              <a:rPr lang="es-ES" sz="1500" dirty="0">
                <a:solidFill>
                  <a:srgbClr val="002060"/>
                </a:solidFill>
              </a:rPr>
              <a:t>Será de obligado cumplimiento entregar el trabajo final así como realizar la encuesta final</a:t>
            </a: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4">
            <a:extLst>
              <a:ext uri="{FF2B5EF4-FFF2-40B4-BE49-F238E27FC236}">
                <a16:creationId xmlns:a16="http://schemas.microsoft.com/office/drawing/2014/main" id="{D93FCDF0-6A17-DA2A-285B-09082C06919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67194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 </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437322" y="2051567"/>
            <a:ext cx="509236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Expertos Profesionales de la UNED </a:t>
            </a:r>
            <a:r>
              <a:rPr lang="es-ES" sz="1800" dirty="0"/>
              <a:t>– 15 ECTS</a:t>
            </a:r>
          </a:p>
          <a:p>
            <a:endParaRPr lang="es-ES" dirty="0"/>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437323" y="2469302"/>
            <a:ext cx="5334650" cy="574318"/>
          </a:xfrm>
        </p:spPr>
        <p:txBody>
          <a:bodyPr rtlCol="0"/>
          <a:lstStyle/>
          <a:p>
            <a:pPr rtl="0"/>
            <a:r>
              <a:rPr lang="es-ES" sz="1200" dirty="0"/>
              <a:t>AF01 – Competencias digitales para el sector de la movilidad y transporte</a:t>
            </a:r>
          </a:p>
          <a:p>
            <a:r>
              <a:rPr lang="es-ES" sz="1200" dirty="0"/>
              <a:t>AF02 – Tecnologías y herramientas claves para la transformación digital en el sector del transporte, movilidad y logística</a:t>
            </a:r>
          </a:p>
          <a:p>
            <a:r>
              <a:rPr lang="es-ES" sz="1200" dirty="0"/>
              <a:t>AF03 – Digitalización sostenible en el sector transporte, movilidad, logística e infraestructuras vinculadas. Automatización, marketing y aplicación</a:t>
            </a:r>
          </a:p>
          <a:p>
            <a:pPr rtl="0"/>
            <a:endParaRPr lang="es-ES" dirty="0"/>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437322" y="3655868"/>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Siete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437322" y="4069851"/>
            <a:ext cx="4731233"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2024 (Febrero a Junio) –  2024 AF01 e1 y 2024 AF02 e1</a:t>
            </a:r>
          </a:p>
          <a:p>
            <a:r>
              <a:rPr lang="es-ES" sz="1200" dirty="0"/>
              <a:t>2024 (Septiembre a Diciembre) –  2024 AF01 e2, 2024 AF02 e2 y 2024 AF03 e1</a:t>
            </a:r>
          </a:p>
          <a:p>
            <a:r>
              <a:rPr lang="es-ES" sz="1200" dirty="0"/>
              <a:t>2025 (Enero a Mayo) –  2025 AF02 e1 y 2025 AF03 e1</a:t>
            </a:r>
          </a:p>
          <a:p>
            <a:endParaRPr lang="es-ES" sz="1200" dirty="0"/>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437322" y="5090979"/>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Subvencionados por el MITMS</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437321" y="5463363"/>
            <a:ext cx="5210644" cy="6201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Preinscripción obligatoria antes de la matrícula enviando una carta de motivación para el estudio del curso y CV resumido</a:t>
            </a:r>
          </a:p>
        </p:txBody>
      </p:sp>
      <p:sp>
        <p:nvSpPr>
          <p:cNvPr id="23" name="Marcador de texto 49">
            <a:extLst>
              <a:ext uri="{FF2B5EF4-FFF2-40B4-BE49-F238E27FC236}">
                <a16:creationId xmlns:a16="http://schemas.microsoft.com/office/drawing/2014/main" id="{FBAD894B-2634-4D76-AA3C-9D2E788EC318}"/>
              </a:ext>
            </a:extLst>
          </p:cNvPr>
          <p:cNvSpPr txBox="1">
            <a:spLocks/>
          </p:cNvSpPr>
          <p:nvPr/>
        </p:nvSpPr>
        <p:spPr>
          <a:xfrm>
            <a:off x="5771973" y="1650850"/>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25" name="Marcador de texto 51">
            <a:extLst>
              <a:ext uri="{FF2B5EF4-FFF2-40B4-BE49-F238E27FC236}">
                <a16:creationId xmlns:a16="http://schemas.microsoft.com/office/drawing/2014/main" id="{3DC34341-EEA7-59C2-38B0-8974FF070A4B}"/>
              </a:ext>
            </a:extLst>
          </p:cNvPr>
          <p:cNvSpPr txBox="1">
            <a:spLocks/>
          </p:cNvSpPr>
          <p:nvPr/>
        </p:nvSpPr>
        <p:spPr>
          <a:xfrm>
            <a:off x="5785104" y="2828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4" name="Marcador de texto 52">
            <a:extLst>
              <a:ext uri="{FF2B5EF4-FFF2-40B4-BE49-F238E27FC236}">
                <a16:creationId xmlns:a16="http://schemas.microsoft.com/office/drawing/2014/main" id="{106F3522-9C49-8819-1BB7-7ED36019EED5}"/>
              </a:ext>
            </a:extLst>
          </p:cNvPr>
          <p:cNvSpPr txBox="1">
            <a:spLocks/>
          </p:cNvSpPr>
          <p:nvPr/>
        </p:nvSpPr>
        <p:spPr>
          <a:xfrm>
            <a:off x="5785103" y="3751303"/>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6" name="Marcador de texto 51">
            <a:extLst>
              <a:ext uri="{FF2B5EF4-FFF2-40B4-BE49-F238E27FC236}">
                <a16:creationId xmlns:a16="http://schemas.microsoft.com/office/drawing/2014/main" id="{8A65C124-7DD5-8682-3B1A-9AF774DE1286}"/>
              </a:ext>
            </a:extLst>
          </p:cNvPr>
          <p:cNvSpPr txBox="1">
            <a:spLocks/>
          </p:cNvSpPr>
          <p:nvPr/>
        </p:nvSpPr>
        <p:spPr>
          <a:xfrm>
            <a:off x="5785104" y="4039939"/>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p:txBody>
      </p:sp>
      <p:pic>
        <p:nvPicPr>
          <p:cNvPr id="8" name="Imagen 7" descr="Hombre sonriendo con un traje de color negro&#10;&#10;Descripción generada automáticamente">
            <a:extLst>
              <a:ext uri="{FF2B5EF4-FFF2-40B4-BE49-F238E27FC236}">
                <a16:creationId xmlns:a16="http://schemas.microsoft.com/office/drawing/2014/main" id="{00F9293F-B7CC-BF77-A308-4F1C3B655175}"/>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33403" y="2459343"/>
            <a:ext cx="898107" cy="1190348"/>
          </a:xfrm>
          <a:prstGeom prst="rect">
            <a:avLst/>
          </a:prstGeom>
        </p:spPr>
      </p:pic>
      <p:sp>
        <p:nvSpPr>
          <p:cNvPr id="24" name="Marcador de texto 52">
            <a:extLst>
              <a:ext uri="{FF2B5EF4-FFF2-40B4-BE49-F238E27FC236}">
                <a16:creationId xmlns:a16="http://schemas.microsoft.com/office/drawing/2014/main" id="{420B881A-28F7-0457-6482-58FCA56A8ACF}"/>
              </a:ext>
            </a:extLst>
          </p:cNvPr>
          <p:cNvSpPr txBox="1">
            <a:spLocks/>
          </p:cNvSpPr>
          <p:nvPr/>
        </p:nvSpPr>
        <p:spPr>
          <a:xfrm>
            <a:off x="5785103" y="257720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5" name="Imagen 4" descr="Niño parado sonriendo para fotografia&#10;&#10;Descripción generada automáticamente con confianza media">
            <a:extLst>
              <a:ext uri="{FF2B5EF4-FFF2-40B4-BE49-F238E27FC236}">
                <a16:creationId xmlns:a16="http://schemas.microsoft.com/office/drawing/2014/main" id="{7574DE3B-7ADF-E4DB-7ED1-7ED8A6E3D9A3}"/>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53323" y="1074258"/>
            <a:ext cx="1063086" cy="1305573"/>
          </a:xfrm>
          <a:prstGeom prst="rect">
            <a:avLst/>
          </a:prstGeom>
        </p:spPr>
      </p:pic>
      <p:sp>
        <p:nvSpPr>
          <p:cNvPr id="22" name="Marcador de texto 50">
            <a:extLst>
              <a:ext uri="{FF2B5EF4-FFF2-40B4-BE49-F238E27FC236}">
                <a16:creationId xmlns:a16="http://schemas.microsoft.com/office/drawing/2014/main" id="{7C1470E3-2458-3651-9BDD-1B43924F4DE0}"/>
              </a:ext>
            </a:extLst>
          </p:cNvPr>
          <p:cNvSpPr txBox="1">
            <a:spLocks/>
          </p:cNvSpPr>
          <p:nvPr/>
        </p:nvSpPr>
        <p:spPr>
          <a:xfrm>
            <a:off x="5771973" y="1418604"/>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9" name="Imagen 8" descr="Mujer vestida de negro&#10;&#10;Descripción generada automáticamente">
            <a:extLst>
              <a:ext uri="{FF2B5EF4-FFF2-40B4-BE49-F238E27FC236}">
                <a16:creationId xmlns:a16="http://schemas.microsoft.com/office/drawing/2014/main" id="{4E0526CE-96AC-E945-566F-A7237DFFB1BF}"/>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1216091" y="3714692"/>
            <a:ext cx="932729" cy="1128305"/>
          </a:xfrm>
          <a:prstGeom prst="rect">
            <a:avLst/>
          </a:prstGeom>
        </p:spPr>
      </p:pic>
      <p:sp>
        <p:nvSpPr>
          <p:cNvPr id="7" name="Marcador de pie de página 4">
            <a:extLst>
              <a:ext uri="{FF2B5EF4-FFF2-40B4-BE49-F238E27FC236}">
                <a16:creationId xmlns:a16="http://schemas.microsoft.com/office/drawing/2014/main" id="{4CCD0A83-6074-C551-8401-A8F8846D61B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
        <p:nvSpPr>
          <p:cNvPr id="2" name="Marcador de texto 52">
            <a:extLst>
              <a:ext uri="{FF2B5EF4-FFF2-40B4-BE49-F238E27FC236}">
                <a16:creationId xmlns:a16="http://schemas.microsoft.com/office/drawing/2014/main" id="{A5421132-0438-1DD5-AF31-4BA0443653C3}"/>
              </a:ext>
            </a:extLst>
          </p:cNvPr>
          <p:cNvSpPr txBox="1">
            <a:spLocks/>
          </p:cNvSpPr>
          <p:nvPr/>
        </p:nvSpPr>
        <p:spPr>
          <a:xfrm>
            <a:off x="5785103" y="4706605"/>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ADRIÁN MENDIETA ARAGÓN (Codirector)</a:t>
            </a:r>
          </a:p>
        </p:txBody>
      </p:sp>
      <p:sp>
        <p:nvSpPr>
          <p:cNvPr id="10" name="Marcador de texto 51">
            <a:extLst>
              <a:ext uri="{FF2B5EF4-FFF2-40B4-BE49-F238E27FC236}">
                <a16:creationId xmlns:a16="http://schemas.microsoft.com/office/drawing/2014/main" id="{4462FD58-67D8-4D4A-6E87-8A96BAD05F1D}"/>
              </a:ext>
            </a:extLst>
          </p:cNvPr>
          <p:cNvSpPr txBox="1">
            <a:spLocks/>
          </p:cNvSpPr>
          <p:nvPr/>
        </p:nvSpPr>
        <p:spPr>
          <a:xfrm>
            <a:off x="5785104" y="4971797"/>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ANÁLISIS ECONÓMICO (Investigador)                         amendieta@cee.uned.es </a:t>
            </a:r>
          </a:p>
        </p:txBody>
      </p:sp>
      <p:pic>
        <p:nvPicPr>
          <p:cNvPr id="29" name="Imagen 28" descr="Un hombre con camisa azul&#10;&#10;Descripción generada automáticamente">
            <a:extLst>
              <a:ext uri="{FF2B5EF4-FFF2-40B4-BE49-F238E27FC236}">
                <a16:creationId xmlns:a16="http://schemas.microsoft.com/office/drawing/2014/main" id="{CC401F13-193A-2634-E144-06492A973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174" y="4596256"/>
            <a:ext cx="875538" cy="1146538"/>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12" descr="Retrato de un miembro del equipo">
            <a:extLst>
              <a:ext uri="{FF2B5EF4-FFF2-40B4-BE49-F238E27FC236}">
                <a16:creationId xmlns:a16="http://schemas.microsoft.com/office/drawing/2014/main" id="{B0AF0BD0-5D26-91AB-1DD0-0E5127C724EA}"/>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896100" y="4983164"/>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447948"/>
            <a:ext cx="4903377" cy="610863"/>
          </a:xfrm>
        </p:spPr>
        <p:txBody>
          <a:bodyPr rtlCol="0"/>
          <a:lstStyle/>
          <a:p>
            <a:pPr rtl="0"/>
            <a:r>
              <a:rPr lang="es-ES"/>
              <a:t>Gracias </a:t>
            </a:r>
            <a:endParaRPr lang="es-ES" dirty="0"/>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87235" y="1580438"/>
            <a:ext cx="5636729" cy="3188636"/>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t>Capacitación digital y sostenibilidad en el ámbito del transporte y la movilidad</a:t>
            </a:r>
          </a:p>
          <a:p>
            <a:pPr algn="r"/>
            <a:r>
              <a:rPr lang="es-ES" dirty="0"/>
              <a:t>AF01, Experto Profesional en Competencias digitales para el sector de la movilidad y transporte</a:t>
            </a:r>
          </a:p>
          <a:p>
            <a:pPr algn="r"/>
            <a:r>
              <a:rPr lang="es-ES" dirty="0"/>
              <a:t>AF02, Experto Profesional en Tecnologías y herramientas claves para la transformación digital en el sector del transporte, movilidad y logística</a:t>
            </a:r>
          </a:p>
          <a:p>
            <a:pPr algn="r"/>
            <a:r>
              <a:rPr lang="es-ES" dirty="0"/>
              <a:t>AF03, Experto Profesional en Digitalización sostenible en el sector transporte, movilidad, </a:t>
            </a:r>
            <a:r>
              <a:rPr lang="es-ES" sz="1600" b="0" dirty="0">
                <a:latin typeface="+mn-lt"/>
                <a:ea typeface="+mn-ea"/>
                <a:cs typeface="+mn-cs"/>
              </a:rPr>
              <a:t>logística e infraestructuras vinculadas. Automatización, marketing y aplicación</a:t>
            </a:r>
            <a:endParaRPr lang="es-ES" b="1" dirty="0"/>
          </a:p>
          <a:p>
            <a:pPr algn="r" rtl="0">
              <a:lnSpc>
                <a:spcPct val="80000"/>
              </a:lnSpc>
            </a:pPr>
            <a:r>
              <a:rPr lang="es-ES" dirty="0"/>
              <a:t>2023-2025 </a:t>
            </a:r>
          </a:p>
          <a:p>
            <a:pPr algn="r" rtl="0">
              <a:lnSpc>
                <a:spcPct val="80000"/>
              </a:lnSpc>
            </a:pPr>
            <a:r>
              <a:rPr lang="es-ES" dirty="0"/>
              <a:t>UNED – Ministerio de Transportes y </a:t>
            </a:r>
            <a:r>
              <a:rPr lang="es-ES"/>
              <a:t>Movilidad Sostenible</a:t>
            </a:r>
            <a:endParaRPr lang="es-ES" dirty="0"/>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6" name="Marcador de pie de página 4">
            <a:extLst>
              <a:ext uri="{FF2B5EF4-FFF2-40B4-BE49-F238E27FC236}">
                <a16:creationId xmlns:a16="http://schemas.microsoft.com/office/drawing/2014/main" id="{1AB0774D-B6F6-9002-42D3-C69C5FD633DA}"/>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pic>
        <p:nvPicPr>
          <p:cNvPr id="5" name="Imagen 4">
            <a:extLst>
              <a:ext uri="{FF2B5EF4-FFF2-40B4-BE49-F238E27FC236}">
                <a16:creationId xmlns:a16="http://schemas.microsoft.com/office/drawing/2014/main" id="{C510E3BC-4EBC-D9BB-F729-A57F864E9C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y Contenidos</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2" name="Marcador de pie de página 4">
            <a:extLst>
              <a:ext uri="{FF2B5EF4-FFF2-40B4-BE49-F238E27FC236}">
                <a16:creationId xmlns:a16="http://schemas.microsoft.com/office/drawing/2014/main" id="{489FD7A5-B6D2-5F87-431A-FF6D41C446C4}"/>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29576" y="2020648"/>
            <a:ext cx="5575924" cy="2977499"/>
          </a:xfrm>
        </p:spPr>
        <p:txBody>
          <a:bodyPr rtlCol="0"/>
          <a:lstStyle/>
          <a:p>
            <a:pPr rtl="0">
              <a:spcBef>
                <a:spcPts val="0"/>
              </a:spcBef>
            </a:pPr>
            <a:r>
              <a:rPr lang="es-ES" sz="1800" dirty="0">
                <a:solidFill>
                  <a:srgbClr val="002060"/>
                </a:solidFill>
                <a:latin typeface="QlassikMedium"/>
              </a:rPr>
              <a:t>DIPLOMA DE EXPERTOS PROFESIONALES (15 créditos, 325 horas de teoría, 50 horas de práctica), con una dedicación cada uno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spcBef>
                <a:spcPts val="0"/>
              </a:spcBef>
            </a:pPr>
            <a:r>
              <a:rPr lang="es-ES" sz="1800" dirty="0">
                <a:solidFill>
                  <a:srgbClr val="002060"/>
                </a:solidFill>
                <a:latin typeface="QlassikMedium"/>
              </a:rPr>
              <a:t>Se recomienda por ello en cada uno de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la entrega del Trabajo Final del </a:t>
            </a:r>
            <a:r>
              <a:rPr lang="es-ES" sz="1800" b="0" i="0" u="none" strike="noStrike" baseline="0" dirty="0">
                <a:solidFill>
                  <a:srgbClr val="002060"/>
                </a:solidFill>
                <a:latin typeface="QlassikMedium"/>
              </a:rPr>
              <a:t>curso y la Encuesta Final de 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4">
            <a:extLst>
              <a:ext uri="{FF2B5EF4-FFF2-40B4-BE49-F238E27FC236}">
                <a16:creationId xmlns:a16="http://schemas.microsoft.com/office/drawing/2014/main" id="{A61A02E6-C573-DFF0-D7EF-4F854405264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10" y="1590262"/>
            <a:ext cx="6758608" cy="4176210"/>
          </a:xfrm>
        </p:spPr>
        <p:txBody>
          <a:bodyPr rtlCol="0">
            <a:noAutofit/>
          </a:bodyPr>
          <a:lstStyle/>
          <a:p>
            <a:pPr algn="l"/>
            <a:r>
              <a:rPr lang="es-ES" sz="2000" b="0" dirty="0">
                <a:solidFill>
                  <a:srgbClr val="002060"/>
                </a:solidFill>
              </a:rPr>
              <a:t>Subvención para el desarrollo por la UNED de cursos de Expertos Profesionales del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endParaRPr lang="es-ES" sz="2000" dirty="0">
              <a:solidFill>
                <a:srgbClr val="002060"/>
              </a:solidFill>
            </a:endParaRP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 (I)</a:t>
            </a:r>
          </a:p>
        </p:txBody>
      </p:sp>
      <p:sp>
        <p:nvSpPr>
          <p:cNvPr id="3" name="Marcador de pie de página 4">
            <a:extLst>
              <a:ext uri="{FF2B5EF4-FFF2-40B4-BE49-F238E27FC236}">
                <a16:creationId xmlns:a16="http://schemas.microsoft.com/office/drawing/2014/main" id="{ED125589-B298-B072-90AF-5E8F4D42BACB}"/>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 (y II)</a:t>
            </a:r>
          </a:p>
        </p:txBody>
      </p:sp>
      <p:sp>
        <p:nvSpPr>
          <p:cNvPr id="3" name="Marcador de pie de página 4">
            <a:extLst>
              <a:ext uri="{FF2B5EF4-FFF2-40B4-BE49-F238E27FC236}">
                <a16:creationId xmlns:a16="http://schemas.microsoft.com/office/drawing/2014/main" id="{ED125589-B298-B072-90AF-5E8F4D42BACB}"/>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
        <p:nvSpPr>
          <p:cNvPr id="2" name="Marcador de texto 2">
            <a:extLst>
              <a:ext uri="{FF2B5EF4-FFF2-40B4-BE49-F238E27FC236}">
                <a16:creationId xmlns:a16="http://schemas.microsoft.com/office/drawing/2014/main" id="{E3F122C7-5BEE-AB06-1E61-CF27630C0B96}"/>
              </a:ext>
            </a:extLst>
          </p:cNvPr>
          <p:cNvSpPr>
            <a:spLocks noGrp="1"/>
          </p:cNvSpPr>
          <p:nvPr>
            <p:ph idx="1"/>
          </p:nvPr>
        </p:nvSpPr>
        <p:spPr>
          <a:xfrm>
            <a:off x="437322" y="1580321"/>
            <a:ext cx="11317355" cy="4273827"/>
          </a:xfrm>
          <a:prstGeom prst="rect">
            <a:avLst/>
          </a:prstGeom>
        </p:spPr>
        <p:txBody>
          <a:bodyPr vert="horz" lIns="91440" tIns="45720" rIns="91440" bIns="45720" rtlCol="0">
            <a:normAutofit fontScale="92500" lnSpcReduction="10000"/>
          </a:bodyPr>
          <a:lstStyle/>
          <a:p>
            <a:pPr marL="0" indent="0">
              <a:buNone/>
            </a:pPr>
            <a:r>
              <a:rPr lang="es-ES" sz="2600" dirty="0">
                <a:solidFill>
                  <a:srgbClr val="002060"/>
                </a:solidFill>
              </a:rPr>
              <a:t>El principal objetivo que se persigue con estos cursos es: </a:t>
            </a:r>
          </a:p>
          <a:p>
            <a:pPr algn="l"/>
            <a:r>
              <a:rPr lang="es-ES" sz="2200" dirty="0">
                <a:solidFill>
                  <a:srgbClr val="002060"/>
                </a:solidFill>
              </a:rPr>
              <a:t>AF01, Experto Profesional en Competencias digitales para el sector de la movilidad y transporte</a:t>
            </a:r>
          </a:p>
          <a:p>
            <a:pPr lvl="1"/>
            <a:r>
              <a:rPr lang="es-ES" sz="1900" dirty="0">
                <a:solidFill>
                  <a:srgbClr val="002060"/>
                </a:solidFill>
              </a:rPr>
              <a:t>atraer a estudiantes y profesionales al sector del transporte y la movilidad, un sector en pleno auge, que requiere de personal cualificado y que se enfrenta a varios retos en los próximos años</a:t>
            </a:r>
          </a:p>
          <a:p>
            <a:pPr algn="l"/>
            <a:r>
              <a:rPr lang="es-ES" sz="2200" dirty="0">
                <a:solidFill>
                  <a:srgbClr val="002060"/>
                </a:solidFill>
              </a:rPr>
              <a:t>AF02, Experto Profesional en Tecnologías y herramientas claves para la transformación digital en el sector del transporte, movilidad y logística</a:t>
            </a:r>
          </a:p>
          <a:p>
            <a:pPr lvl="1"/>
            <a:r>
              <a:rPr lang="es-ES" sz="1900" dirty="0">
                <a:solidFill>
                  <a:srgbClr val="002060"/>
                </a:solidFill>
              </a:rPr>
              <a:t>especializar profesionales que estén preparados para ser líderes del sector del transporte, la movilidad, la logística y las infraestructuras vinculadas, que requiere de conocimientos sólidos con base tecnológica</a:t>
            </a:r>
          </a:p>
          <a:p>
            <a:pPr algn="l"/>
            <a:r>
              <a:rPr lang="es-ES" sz="2200" dirty="0">
                <a:solidFill>
                  <a:srgbClr val="002060"/>
                </a:solidFill>
              </a:rPr>
              <a:t>AF03, Experto Profesional en Digitalización sostenible en el sector transporte, movilidad, logística e infraestructuras vinculadas. Automatización, marketing y aplicación</a:t>
            </a:r>
          </a:p>
          <a:p>
            <a:pPr lvl="1"/>
            <a:r>
              <a:rPr lang="es-ES" sz="1900" dirty="0">
                <a:solidFill>
                  <a:srgbClr val="002060"/>
                </a:solidFill>
              </a:rPr>
              <a:t>especializar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a:t>
            </a:r>
          </a:p>
        </p:txBody>
      </p:sp>
    </p:spTree>
    <p:extLst>
      <p:ext uri="{BB962C8B-B14F-4D97-AF65-F5344CB8AC3E}">
        <p14:creationId xmlns:p14="http://schemas.microsoft.com/office/powerpoint/2010/main" val="23028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buFont typeface="Wingdings" panose="05000000000000000000" pitchFamily="2" charset="2"/>
              <a:buChar char="§"/>
            </a:pPr>
            <a:r>
              <a:rPr lang="es-ES" sz="2000" b="0" dirty="0">
                <a:solidFill>
                  <a:srgbClr val="002060"/>
                </a:solidFill>
                <a:latin typeface="+mn-lt"/>
                <a:ea typeface="+mn-ea"/>
                <a:cs typeface="+mn-cs"/>
              </a:rPr>
              <a:t>Los</a:t>
            </a:r>
            <a:r>
              <a:rPr lang="es-ES" sz="2000" b="0" dirty="0">
                <a:solidFill>
                  <a:srgbClr val="002060"/>
                </a:solidFill>
              </a:rPr>
              <a:t> </a:t>
            </a:r>
            <a:r>
              <a:rPr lang="es-ES" sz="2000" dirty="0">
                <a:solidFill>
                  <a:srgbClr val="002060"/>
                </a:solidFill>
              </a:rPr>
              <a:t>cursos están destinados a aquellas personas que quieran mejorar sus conocimientos y capacidades personales así como potenciar su carrera profesional con la capacitación digital y sostenibilidad en el ámbito del transporte y la movilidad dentro de este programa subvencionado por la Secretaría General de Transportes y Movilidad del Ministerio de Transporte, Movilidad y Agenda Urbana </a:t>
            </a:r>
          </a:p>
          <a:p>
            <a:pPr algn="l"/>
            <a:r>
              <a:rPr lang="es-ES" sz="2000" b="0" dirty="0">
                <a:solidFill>
                  <a:srgbClr val="002060"/>
                </a:solidFill>
              </a:rPr>
              <a:t>Dentro de la selección de los estudiantes para el curso se tendrá en cuenta su </a:t>
            </a:r>
            <a:r>
              <a:rPr lang="es-ES" sz="2000" b="0" dirty="0" err="1">
                <a:solidFill>
                  <a:srgbClr val="002060"/>
                </a:solidFill>
              </a:rPr>
              <a:t>curriculum</a:t>
            </a:r>
            <a:r>
              <a:rPr lang="es-ES" sz="2000" b="0" dirty="0">
                <a:solidFill>
                  <a:srgbClr val="002060"/>
                </a:solidFill>
              </a:rPr>
              <a:t> vitae y formación, su experiencia laboral y profesional, su estado actual de empleo </a:t>
            </a:r>
            <a:r>
              <a:rPr lang="es-ES" sz="2000" dirty="0">
                <a:solidFill>
                  <a:srgbClr val="002060"/>
                </a:solidFill>
              </a:rPr>
              <a:t>y su zona de residencia para maximizar el impacto del curso en ella así como el interés que demuestre el estudiante en la finalización del curso de forma satisfactoria</a:t>
            </a:r>
          </a:p>
          <a:p>
            <a:pPr>
              <a:buFont typeface="Wingdings" panose="05000000000000000000" pitchFamily="2" charset="2"/>
              <a:buChar char="§"/>
            </a:pPr>
            <a:r>
              <a:rPr lang="es-ES" sz="2000" b="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endParaRPr lang="es-ES" sz="2000" noProof="0" dirty="0"/>
          </a:p>
        </p:txBody>
      </p:sp>
      <p:sp>
        <p:nvSpPr>
          <p:cNvPr id="4" name="Marcador de pie de página 4">
            <a:extLst>
              <a:ext uri="{FF2B5EF4-FFF2-40B4-BE49-F238E27FC236}">
                <a16:creationId xmlns:a16="http://schemas.microsoft.com/office/drawing/2014/main" id="{BD413382-9B9C-F6D6-3A9A-D856983CDEE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413811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5" y="2825236"/>
            <a:ext cx="3304862"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45906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1981928" y="4776752"/>
            <a:ext cx="4190272"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1981928" y="4148829"/>
            <a:ext cx="4689611" cy="186587"/>
          </a:xfrm>
        </p:spPr>
        <p:txBody>
          <a:bodyPr/>
          <a:lstStyle/>
          <a:p>
            <a:r>
              <a:rPr lang="es-ES" sz="2000" dirty="0">
                <a:solidFill>
                  <a:srgbClr val="002060"/>
                </a:solidFill>
              </a:rPr>
              <a:t>2024 AF01 e1. Febrero – Junio          2024 AF02 e1. Febrero – Junio </a:t>
            </a:r>
          </a:p>
          <a:p>
            <a:endParaRPr lang="es-ES" sz="2000" dirty="0">
              <a:solidFill>
                <a:srgbClr val="002060"/>
              </a:solidFill>
            </a:endParaRP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678237" y="2844486"/>
            <a:ext cx="164344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678237" y="2136688"/>
            <a:ext cx="2138381"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4795222" y="2849215"/>
            <a:ext cx="3739526"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4795221" y="2009853"/>
            <a:ext cx="4689611" cy="610863"/>
          </a:xfrm>
        </p:spPr>
        <p:txBody>
          <a:bodyPr/>
          <a:lstStyle/>
          <a:p>
            <a:r>
              <a:rPr lang="es-ES" sz="2000" dirty="0">
                <a:solidFill>
                  <a:srgbClr val="002060"/>
                </a:solidFill>
              </a:rPr>
              <a:t>2024 AF01 e2. Septiembre – Diciembre 2024 AF02 e2. Septiembre – Diciembre 2024 AF03 e1. Septiembre – Diciembre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5" name="Marcador de texto 4">
            <a:extLst>
              <a:ext uri="{FF2B5EF4-FFF2-40B4-BE49-F238E27FC236}">
                <a16:creationId xmlns:a16="http://schemas.microsoft.com/office/drawing/2014/main" id="{3D05A3EF-3B74-09A1-2A3B-3D28E99D236D}"/>
              </a:ext>
            </a:extLst>
          </p:cNvPr>
          <p:cNvSpPr txBox="1">
            <a:spLocks/>
          </p:cNvSpPr>
          <p:nvPr/>
        </p:nvSpPr>
        <p:spPr>
          <a:xfrm>
            <a:off x="7326798" y="4776752"/>
            <a:ext cx="3973993" cy="369332"/>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6" name="Marcador de texto 5">
            <a:extLst>
              <a:ext uri="{FF2B5EF4-FFF2-40B4-BE49-F238E27FC236}">
                <a16:creationId xmlns:a16="http://schemas.microsoft.com/office/drawing/2014/main" id="{AA07C7BD-D112-2B72-E43C-D02033B5B4A1}"/>
              </a:ext>
            </a:extLst>
          </p:cNvPr>
          <p:cNvSpPr txBox="1">
            <a:spLocks/>
          </p:cNvSpPr>
          <p:nvPr/>
        </p:nvSpPr>
        <p:spPr>
          <a:xfrm>
            <a:off x="7326798" y="4148829"/>
            <a:ext cx="4689611" cy="186587"/>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lang="en-US" sz="1800" b="0" i="0" kern="1200" spc="0" baseline="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rgbClr val="002060"/>
                </a:solidFill>
              </a:rPr>
              <a:t>2025 AF02 e1. Enero – Mayo                2025 AF03 e1. Enero – Mayo </a:t>
            </a:r>
          </a:p>
          <a:p>
            <a:endParaRPr lang="es-ES" sz="2000" dirty="0">
              <a:solidFill>
                <a:srgbClr val="002060"/>
              </a:solidFill>
            </a:endParaRPr>
          </a:p>
        </p:txBody>
      </p:sp>
      <p:sp>
        <p:nvSpPr>
          <p:cNvPr id="2" name="Marcador de pie de página 4">
            <a:extLst>
              <a:ext uri="{FF2B5EF4-FFF2-40B4-BE49-F238E27FC236}">
                <a16:creationId xmlns:a16="http://schemas.microsoft.com/office/drawing/2014/main" id="{7D3F131B-065D-30EE-8649-F781F875B78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209179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4" name="Marcador de pie de página 4">
            <a:extLst>
              <a:ext uri="{FF2B5EF4-FFF2-40B4-BE49-F238E27FC236}">
                <a16:creationId xmlns:a16="http://schemas.microsoft.com/office/drawing/2014/main" id="{B3446FB9-0388-5867-DEA0-51F82FE1BBA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 </a:t>
            </a:r>
            <a:r>
              <a:rPr lang="es-ES" dirty="0" err="1"/>
              <a:t>TMyAU</a:t>
            </a:r>
            <a:r>
              <a:rPr lang="es-ES" dirty="0"/>
              <a:t> / Capacitación digital y sostenibilidad en el ámbito del transporte y la movilidad</a:t>
            </a:r>
          </a:p>
          <a:p>
            <a:pPr marL="0" lvl="4"/>
            <a:endParaRPr lang="es-ES" sz="1100" dirty="0"/>
          </a:p>
        </p:txBody>
      </p:sp>
      <p:graphicFrame>
        <p:nvGraphicFramePr>
          <p:cNvPr id="5" name="Tabla 8">
            <a:extLst>
              <a:ext uri="{FF2B5EF4-FFF2-40B4-BE49-F238E27FC236}">
                <a16:creationId xmlns:a16="http://schemas.microsoft.com/office/drawing/2014/main" id="{D30674A9-A355-44E9-3DB0-CE8F435900F0}"/>
              </a:ext>
            </a:extLst>
          </p:cNvPr>
          <p:cNvGraphicFramePr>
            <a:graphicFrameLocks noGrp="1"/>
          </p:cNvGraphicFramePr>
          <p:nvPr>
            <p:ph idx="1"/>
            <p:extLst>
              <p:ext uri="{D42A27DB-BD31-4B8C-83A1-F6EECF244321}">
                <p14:modId xmlns:p14="http://schemas.microsoft.com/office/powerpoint/2010/main" val="869859426"/>
              </p:ext>
            </p:extLst>
          </p:nvPr>
        </p:nvGraphicFramePr>
        <p:xfrm>
          <a:off x="175592" y="122239"/>
          <a:ext cx="11840817" cy="6625686"/>
        </p:xfrm>
        <a:graphic>
          <a:graphicData uri="http://schemas.openxmlformats.org/drawingml/2006/table">
            <a:tbl>
              <a:tblPr firstRow="1" bandRow="1">
                <a:tableStyleId>{5C22544A-7EE6-4342-B048-85BDC9FD1C3A}</a:tableStyleId>
              </a:tblPr>
              <a:tblGrid>
                <a:gridCol w="4237382">
                  <a:extLst>
                    <a:ext uri="{9D8B030D-6E8A-4147-A177-3AD203B41FA5}">
                      <a16:colId xmlns:a16="http://schemas.microsoft.com/office/drawing/2014/main" val="2029440274"/>
                    </a:ext>
                  </a:extLst>
                </a:gridCol>
                <a:gridCol w="4154556">
                  <a:extLst>
                    <a:ext uri="{9D8B030D-6E8A-4147-A177-3AD203B41FA5}">
                      <a16:colId xmlns:a16="http://schemas.microsoft.com/office/drawing/2014/main" val="3703065397"/>
                    </a:ext>
                  </a:extLst>
                </a:gridCol>
                <a:gridCol w="3448879">
                  <a:extLst>
                    <a:ext uri="{9D8B030D-6E8A-4147-A177-3AD203B41FA5}">
                      <a16:colId xmlns:a16="http://schemas.microsoft.com/office/drawing/2014/main" val="1971111229"/>
                    </a:ext>
                  </a:extLst>
                </a:gridCol>
              </a:tblGrid>
              <a:tr h="370840">
                <a:tc>
                  <a:txBody>
                    <a:bodyPr/>
                    <a:lstStyle/>
                    <a:p>
                      <a:pPr rtl="0"/>
                      <a:r>
                        <a:rPr lang="es-ES" sz="900" dirty="0"/>
                        <a:t>AF01 – Competencias digitales para el sector de la movilidad y transporte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t>AF02 – Tecnologías y herramientas claves para la transformación digital en el sector del transporte, movilidad y logística</a:t>
                      </a:r>
                    </a:p>
                    <a:p>
                      <a:endParaRPr lang="es-E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t>AF03 – Digitalización sostenible en el sector transporte, movilidad, logística e infraestructuras vinculadas. Automatización, marketing y aplicación</a:t>
                      </a:r>
                    </a:p>
                  </a:txBody>
                  <a:tcPr/>
                </a:tc>
                <a:extLst>
                  <a:ext uri="{0D108BD9-81ED-4DB2-BD59-A6C34878D82A}">
                    <a16:rowId xmlns:a16="http://schemas.microsoft.com/office/drawing/2014/main" val="3666754486"/>
                  </a:ext>
                </a:extLst>
              </a:tr>
              <a:tr h="23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extLst>
                  <a:ext uri="{0D108BD9-81ED-4DB2-BD59-A6C34878D82A}">
                    <a16:rowId xmlns:a16="http://schemas.microsoft.com/office/drawing/2014/main" val="251578142"/>
                  </a:ext>
                </a:extLst>
              </a:tr>
              <a:tr h="23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extLst>
                  <a:ext uri="{0D108BD9-81ED-4DB2-BD59-A6C34878D82A}">
                    <a16:rowId xmlns:a16="http://schemas.microsoft.com/office/drawing/2014/main" val="3159654862"/>
                  </a:ext>
                </a:extLst>
              </a:tr>
              <a:tr h="25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extLst>
                  <a:ext uri="{0D108BD9-81ED-4DB2-BD59-A6C34878D82A}">
                    <a16:rowId xmlns:a16="http://schemas.microsoft.com/office/drawing/2014/main" val="1344126422"/>
                  </a:ext>
                </a:extLst>
              </a:tr>
              <a:tr h="24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extLst>
                  <a:ext uri="{0D108BD9-81ED-4DB2-BD59-A6C34878D82A}">
                    <a16:rowId xmlns:a16="http://schemas.microsoft.com/office/drawing/2014/main" val="33498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Metodologías de gestión y desarrollo de proyectos aplicadas al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Automatización y su aplicación en el sector del transporte, la movilidad, la logística y las infraestructuras vinculadas (I)</a:t>
                      </a:r>
                    </a:p>
                  </a:txBody>
                  <a:tcPr/>
                </a:tc>
                <a:extLst>
                  <a:ext uri="{0D108BD9-81ED-4DB2-BD59-A6C34878D82A}">
                    <a16:rowId xmlns:a16="http://schemas.microsoft.com/office/drawing/2014/main" val="4188852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(II)</a:t>
                      </a:r>
                    </a:p>
                  </a:txBody>
                  <a:tcPr/>
                </a:tc>
                <a:extLst>
                  <a:ext uri="{0D108BD9-81ED-4DB2-BD59-A6C34878D82A}">
                    <a16:rowId xmlns:a16="http://schemas.microsoft.com/office/drawing/2014/main" val="2972636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(III)</a:t>
                      </a:r>
                    </a:p>
                  </a:txBody>
                  <a:tcPr/>
                </a:tc>
                <a:extLst>
                  <a:ext uri="{0D108BD9-81ED-4DB2-BD59-A6C34878D82A}">
                    <a16:rowId xmlns:a16="http://schemas.microsoft.com/office/drawing/2014/main" val="38780043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Digitalización documental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(IV)</a:t>
                      </a:r>
                    </a:p>
                  </a:txBody>
                  <a:tcPr/>
                </a:tc>
                <a:extLst>
                  <a:ext uri="{0D108BD9-81ED-4DB2-BD59-A6C34878D82A}">
                    <a16:rowId xmlns:a16="http://schemas.microsoft.com/office/drawing/2014/main" val="2440909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Automatización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a:t>
                      </a:r>
                    </a:p>
                  </a:txBody>
                  <a:tcPr/>
                </a:tc>
                <a:extLst>
                  <a:ext uri="{0D108BD9-81ED-4DB2-BD59-A6C34878D82A}">
                    <a16:rowId xmlns:a16="http://schemas.microsoft.com/office/drawing/2014/main" val="2011379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Automatización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(II)</a:t>
                      </a:r>
                    </a:p>
                  </a:txBody>
                  <a:tcPr/>
                </a:tc>
                <a:extLst>
                  <a:ext uri="{0D108BD9-81ED-4DB2-BD59-A6C34878D82A}">
                    <a16:rowId xmlns:a16="http://schemas.microsoft.com/office/drawing/2014/main" val="1173759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Marketing y comunicación digital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(III)</a:t>
                      </a:r>
                    </a:p>
                  </a:txBody>
                  <a:tcPr/>
                </a:tc>
                <a:extLst>
                  <a:ext uri="{0D108BD9-81ED-4DB2-BD59-A6C34878D82A}">
                    <a16:rowId xmlns:a16="http://schemas.microsoft.com/office/drawing/2014/main" val="3650610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Digitalización sostenible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a:t>
                      </a:r>
                    </a:p>
                  </a:txBody>
                  <a:tcPr/>
                </a:tc>
                <a:extLst>
                  <a:ext uri="{0D108BD9-81ED-4DB2-BD59-A6C34878D82A}">
                    <a16:rowId xmlns:a16="http://schemas.microsoft.com/office/drawing/2014/main" val="2930364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Movilidad y transporte urbano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(II)</a:t>
                      </a:r>
                    </a:p>
                  </a:txBody>
                  <a:tcPr/>
                </a:tc>
                <a:extLst>
                  <a:ext uri="{0D108BD9-81ED-4DB2-BD59-A6C34878D82A}">
                    <a16:rowId xmlns:a16="http://schemas.microsoft.com/office/drawing/2014/main" val="3883619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Movilidad y transporte urbano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(III)</a:t>
                      </a:r>
                    </a:p>
                  </a:txBody>
                  <a:tcPr/>
                </a:tc>
                <a:extLst>
                  <a:ext uri="{0D108BD9-81ED-4DB2-BD59-A6C34878D82A}">
                    <a16:rowId xmlns:a16="http://schemas.microsoft.com/office/drawing/2014/main" val="961719316"/>
                  </a:ext>
                </a:extLst>
              </a:tr>
              <a:tr h="240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Evaluación final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Evaluación final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Evaluación final</a:t>
                      </a:r>
                    </a:p>
                  </a:txBody>
                  <a:tcPr/>
                </a:tc>
                <a:extLst>
                  <a:ext uri="{0D108BD9-81ED-4DB2-BD59-A6C34878D82A}">
                    <a16:rowId xmlns:a16="http://schemas.microsoft.com/office/drawing/2014/main" val="2193850651"/>
                  </a:ext>
                </a:extLst>
              </a:tr>
            </a:tbl>
          </a:graphicData>
        </a:graphic>
      </p:graphicFrame>
      <p:sp>
        <p:nvSpPr>
          <p:cNvPr id="7" name="Título 1">
            <a:extLst>
              <a:ext uri="{FF2B5EF4-FFF2-40B4-BE49-F238E27FC236}">
                <a16:creationId xmlns:a16="http://schemas.microsoft.com/office/drawing/2014/main" id="{B3E1593B-3B2B-F9A8-72C1-435277EA9EAE}"/>
              </a:ext>
            </a:extLst>
          </p:cNvPr>
          <p:cNvSpPr txBox="1">
            <a:spLocks/>
          </p:cNvSpPr>
          <p:nvPr/>
        </p:nvSpPr>
        <p:spPr>
          <a:xfrm>
            <a:off x="1217506" y="6318667"/>
            <a:ext cx="330479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Tree>
    <p:extLst>
      <p:ext uri="{BB962C8B-B14F-4D97-AF65-F5344CB8AC3E}">
        <p14:creationId xmlns:p14="http://schemas.microsoft.com/office/powerpoint/2010/main" val="298530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cursos de Experto Profesional siguen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Cada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4">
            <a:extLst>
              <a:ext uri="{FF2B5EF4-FFF2-40B4-BE49-F238E27FC236}">
                <a16:creationId xmlns:a16="http://schemas.microsoft.com/office/drawing/2014/main" id="{0168F36D-E0B0-6381-BC35-AE0192AC416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MITMS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803</TotalTime>
  <Words>3254</Words>
  <Application>Microsoft Office PowerPoint</Application>
  <PresentationFormat>Panorámica</PresentationFormat>
  <Paragraphs>189</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QlassikMedium</vt:lpstr>
      <vt:lpstr>Wingdings</vt:lpstr>
      <vt:lpstr>Tema1</vt:lpstr>
      <vt:lpstr>Presentación de PowerPoint</vt:lpstr>
      <vt:lpstr>Presentación</vt:lpstr>
      <vt:lpstr>Introducción</vt:lpstr>
      <vt:lpstr>Subvención para el desarrollo por la UNED de cursos de Expertos Profesionales del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vt:lpstr>
      <vt:lpstr>Presentación de PowerPoint</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Resumen y Equipo Docente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60</cp:revision>
  <dcterms:created xsi:type="dcterms:W3CDTF">2023-04-18T08:23:16Z</dcterms:created>
  <dcterms:modified xsi:type="dcterms:W3CDTF">2024-06-23T16:46:58Z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